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  <p:sldMasterId id="2147483842" r:id="rId2"/>
    <p:sldMasterId id="2147483864" r:id="rId3"/>
  </p:sldMasterIdLst>
  <p:notesMasterIdLst>
    <p:notesMasterId r:id="rId20"/>
  </p:notesMasterIdLst>
  <p:sldIdLst>
    <p:sldId id="262" r:id="rId4"/>
    <p:sldId id="296" r:id="rId5"/>
    <p:sldId id="292" r:id="rId6"/>
    <p:sldId id="261" r:id="rId7"/>
    <p:sldId id="298" r:id="rId8"/>
    <p:sldId id="297" r:id="rId9"/>
    <p:sldId id="308" r:id="rId10"/>
    <p:sldId id="309" r:id="rId11"/>
    <p:sldId id="310" r:id="rId12"/>
    <p:sldId id="311" r:id="rId13"/>
    <p:sldId id="314" r:id="rId14"/>
    <p:sldId id="315" r:id="rId15"/>
    <p:sldId id="312" r:id="rId16"/>
    <p:sldId id="316" r:id="rId17"/>
    <p:sldId id="295" r:id="rId18"/>
    <p:sldId id="256" r:id="rId19"/>
  </p:sldIdLst>
  <p:sldSz cx="13004800" cy="9753600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88928" autoAdjust="0"/>
  </p:normalViewPr>
  <p:slideViewPr>
    <p:cSldViewPr>
      <p:cViewPr varScale="1">
        <p:scale>
          <a:sx n="102" d="100"/>
          <a:sy n="102" d="100"/>
        </p:scale>
        <p:origin x="2274" y="13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A78220-816A-964C-A372-11E673A98736}" type="datetimeFigureOut">
              <a:rPr lang="en-US"/>
              <a:pPr>
                <a:defRPr/>
              </a:pPr>
              <a:t>8/7/2016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11B370-14E8-EF4C-9AA2-64A5C8F91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239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介绍新需求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zh-Hans" altLang="en-US" dirty="0"/>
              <a:t>修改推荐算法时修改了几个测试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/>
              <a:t>为什么要修改</a:t>
            </a:r>
            <a:r>
              <a:rPr lang="en-US" altLang="zh-Hans" dirty="0"/>
              <a:t>Librarian</a:t>
            </a:r>
            <a:r>
              <a:rPr lang="zh-Hans" altLang="en-US" dirty="0"/>
              <a:t>的测试</a:t>
            </a:r>
            <a:r>
              <a:rPr lang="en-US" altLang="zh-Hans" dirty="0"/>
              <a:t>, </a:t>
            </a:r>
            <a:r>
              <a:rPr lang="zh-Hans" altLang="en-US" dirty="0"/>
              <a:t>管理员的操作流程应该受到推荐系统工作方式影响吗</a:t>
            </a:r>
            <a:r>
              <a:rPr lang="en-US" altLang="zh-Hans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/>
              <a:t>怎么办</a:t>
            </a:r>
            <a:r>
              <a:rPr lang="en-US" altLang="zh-Hans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2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zh-Hans" altLang="en-US" dirty="0"/>
              <a:t>修改推荐算法时修改了几个测试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/>
              <a:t>为什么要修改</a:t>
            </a:r>
            <a:r>
              <a:rPr lang="en-US" altLang="zh-Hans" dirty="0"/>
              <a:t>Librarian</a:t>
            </a:r>
            <a:r>
              <a:rPr lang="zh-Hans" altLang="en-US" dirty="0"/>
              <a:t>的测试</a:t>
            </a:r>
            <a:r>
              <a:rPr lang="en-US" altLang="zh-Hans" dirty="0"/>
              <a:t>, </a:t>
            </a:r>
            <a:r>
              <a:rPr lang="zh-Hans" altLang="en-US" dirty="0"/>
              <a:t>管理员的操作流程应该受到推荐系统工作方式影响吗</a:t>
            </a:r>
            <a:r>
              <a:rPr lang="en-US" altLang="zh-Hans" dirty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/>
              <a:t>怎么办</a:t>
            </a:r>
            <a:r>
              <a:rPr lang="en-US" altLang="zh-Hans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Hans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zh-Hans" altLang="en-US"/>
              <a:t>单击此处编辑母版文本样式</a:t>
            </a:r>
          </a:p>
          <a:p>
            <a:pPr lvl="1"/>
            <a:r>
              <a:rPr lang="zh-Hans" altLang="en-US"/>
              <a:t>第二级</a:t>
            </a:r>
          </a:p>
          <a:p>
            <a:pPr lvl="2"/>
            <a:r>
              <a:rPr lang="zh-Hans" altLang="en-US"/>
              <a:t>第三级</a:t>
            </a:r>
          </a:p>
          <a:p>
            <a:pPr lvl="3"/>
            <a:r>
              <a:rPr lang="zh-Hans" altLang="en-US"/>
              <a:t>第四级</a:t>
            </a:r>
          </a:p>
          <a:p>
            <a:pPr lvl="4"/>
            <a:r>
              <a:rPr lang="zh-Hans" altLang="en-US"/>
              <a:t>第五级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tx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Hans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75024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DD80C-99F1-0E47-BA51-BB25AE8C7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035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Hans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zh-Hans" altLang="en-US"/>
              <a:t>单击此处编辑母版文本样式</a:t>
            </a:r>
          </a:p>
          <a:p>
            <a:pPr lvl="1"/>
            <a:r>
              <a:rPr lang="zh-Hans" altLang="en-US"/>
              <a:t>第二级</a:t>
            </a:r>
          </a:p>
          <a:p>
            <a:pPr lvl="2"/>
            <a:r>
              <a:rPr lang="zh-Hans" altLang="en-US"/>
              <a:t>第三级</a:t>
            </a:r>
          </a:p>
          <a:p>
            <a:pPr lvl="3"/>
            <a:r>
              <a:rPr lang="zh-Hans" altLang="en-US"/>
              <a:t>第四级</a:t>
            </a:r>
          </a:p>
          <a:p>
            <a:pPr lvl="4"/>
            <a:r>
              <a:rPr lang="zh-Hans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7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2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7684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3C8F7-3B45-AC47-8AA3-16317B775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46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3CEF2-A3ED-E143-BC1A-64ED8E217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36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8F36E-6169-FB48-ADBF-1C5327902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84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797F7-8343-6A4F-B427-8F2B68D54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96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9FF49-2D39-C94A-8C45-5A004EE3C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buClr>
                <a:schemeClr val="accent2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2"/>
              </a:buClr>
              <a:defRPr sz="1800"/>
            </a:lvl4pPr>
            <a:lvl5pPr>
              <a:lnSpc>
                <a:spcPct val="120000"/>
              </a:lnSpc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34898-47EB-9D4D-B4E7-AC69392EF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0621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53BBB-A620-3745-8A1C-E5BE83716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696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zh-Hans" altLang="en-US"/>
              <a:t>单击此处编辑母版文本样式</a:t>
            </a:r>
          </a:p>
          <a:p>
            <a:pPr lvl="1"/>
            <a:r>
              <a:rPr lang="zh-Hans" altLang="en-US"/>
              <a:t>第二级</a:t>
            </a:r>
          </a:p>
          <a:p>
            <a:pPr lvl="2"/>
            <a:r>
              <a:rPr lang="zh-Hans" altLang="en-US"/>
              <a:t>第三级</a:t>
            </a:r>
          </a:p>
          <a:p>
            <a:pPr lvl="3"/>
            <a:r>
              <a:rPr lang="zh-Hans" altLang="en-US"/>
              <a:t>第四级</a:t>
            </a:r>
          </a:p>
          <a:p>
            <a:pPr lvl="4"/>
            <a:r>
              <a:rPr lang="zh-Hans" altLang="en-US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9E053-A9C9-5E43-89F1-83E618EAF1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8395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802D0-E7DB-5948-8D4C-BFB468D06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08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A460E-1626-DA4F-8DE3-CFF9D8A21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1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750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4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88920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D3AA9-1222-5E47-B347-472ECE877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11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F368-0E8D-AD46-AC1E-3472773C8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2225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9D3E2-3262-F641-AB24-FF4A39ED9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268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5B2CA-BCA1-9745-82ED-D38629109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159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DC83E-2C64-F44F-BCC1-220EFDC81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3200"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 sz="1800"/>
            </a:lvl2pPr>
            <a:lvl3pPr marL="342900" indent="-342900">
              <a:lnSpc>
                <a:spcPct val="120000"/>
              </a:lnSpc>
              <a:buClr>
                <a:schemeClr val="accent4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4"/>
              </a:buClr>
              <a:defRPr sz="1800"/>
            </a:lvl4pPr>
            <a:lvl5pPr>
              <a:lnSpc>
                <a:spcPct val="120000"/>
              </a:lnSpc>
              <a:buClr>
                <a:schemeClr val="accent4"/>
              </a:buCl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BCE79-35B8-8A4E-BF89-30FE3F5C0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534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zh-Hans" altLang="en-US"/>
              <a:t>单击此处编辑母版文本样式</a:t>
            </a:r>
          </a:p>
          <a:p>
            <a:pPr lvl="1"/>
            <a:r>
              <a:rPr lang="zh-Hans" altLang="en-US"/>
              <a:t>第二级</a:t>
            </a:r>
          </a:p>
          <a:p>
            <a:pPr lvl="2"/>
            <a:r>
              <a:rPr lang="zh-Hans" altLang="en-US"/>
              <a:t>第三级</a:t>
            </a:r>
          </a:p>
          <a:p>
            <a:pPr lvl="3"/>
            <a:r>
              <a:rPr lang="zh-Hans" altLang="en-US"/>
              <a:t>第四级</a:t>
            </a:r>
          </a:p>
          <a:p>
            <a:pPr lvl="4"/>
            <a:r>
              <a:rPr lang="zh-Hans" altLang="en-US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94DCD-506D-1D43-A52D-140307FFE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6750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7B570-2DB6-8E40-97FD-627C94FD3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909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D82B8-896A-334C-8D91-FF9EC1998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6618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4B044-2569-3F43-8287-B21897D88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780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057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zh-Hans" altLang="en-US"/>
              <a:t>单击此处编辑母版文本样式</a:t>
            </a:r>
          </a:p>
          <a:p>
            <a:pPr lvl="1"/>
            <a:r>
              <a:rPr lang="zh-Hans" altLang="en-US"/>
              <a:t>第二级</a:t>
            </a:r>
          </a:p>
          <a:p>
            <a:pPr lvl="2"/>
            <a:r>
              <a:rPr lang="zh-Hans" altLang="en-US"/>
              <a:t>第三级</a:t>
            </a:r>
          </a:p>
          <a:p>
            <a:pPr lvl="3"/>
            <a:r>
              <a:rPr lang="zh-Hans" altLang="en-US"/>
              <a:t>第四级</a:t>
            </a:r>
          </a:p>
          <a:p>
            <a:pPr lvl="4"/>
            <a:r>
              <a:rPr lang="zh-Hans" altLang="en-US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E6BA1-A7B4-7B4F-846F-93E3CD698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3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777875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zh-Hans" altLang="en-US" noProof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Hans" altLang="en-US"/>
              <a:t>单击此处编辑母版文本样式</a:t>
            </a:r>
          </a:p>
          <a:p>
            <a:pPr lvl="1"/>
            <a:r>
              <a:rPr lang="zh-Hans" altLang="en-US"/>
              <a:t>第二级</a:t>
            </a:r>
          </a:p>
          <a:p>
            <a:pPr lvl="2"/>
            <a:r>
              <a:rPr lang="zh-Hans" altLang="en-US"/>
              <a:t>第三级</a:t>
            </a:r>
          </a:p>
          <a:p>
            <a:pPr lvl="3"/>
            <a:r>
              <a:rPr lang="zh-Hans" altLang="en-US"/>
              <a:t>第四级</a:t>
            </a:r>
          </a:p>
          <a:p>
            <a:pPr lvl="4"/>
            <a:r>
              <a:rPr lang="zh-Hans" altLang="en-US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4D283-0FF3-A748-9CA6-F44D05BA57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402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zh-Hans" altLang="en-US" noProof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Hans" altLang="en-US"/>
              <a:t>单击此处编辑母版文本样式</a:t>
            </a:r>
          </a:p>
          <a:p>
            <a:pPr lvl="1"/>
            <a:r>
              <a:rPr lang="zh-Hans" altLang="en-US"/>
              <a:t>第二级</a:t>
            </a:r>
          </a:p>
          <a:p>
            <a:pPr lvl="2"/>
            <a:r>
              <a:rPr lang="zh-Hans" altLang="en-US"/>
              <a:t>第三级</a:t>
            </a:r>
          </a:p>
          <a:p>
            <a:pPr lvl="3"/>
            <a:r>
              <a:rPr lang="zh-Hans" altLang="en-US"/>
              <a:t>第四级</a:t>
            </a:r>
          </a:p>
          <a:p>
            <a:pPr lvl="4"/>
            <a:r>
              <a:rPr lang="zh-Hans" altLang="en-US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F2B78-E99E-DC49-B248-2CE847588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11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zh-Hans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defRPr sz="1800"/>
            </a:lvl3pPr>
            <a:lvl4pPr marL="635000" indent="-292100"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zh-Hans" altLang="en-US"/>
              <a:t>单击此处编辑母版文本样式</a:t>
            </a:r>
          </a:p>
          <a:p>
            <a:pPr lvl="1"/>
            <a:r>
              <a:rPr lang="zh-Hans" altLang="en-US"/>
              <a:t>第二级</a:t>
            </a:r>
          </a:p>
          <a:p>
            <a:pPr lvl="2"/>
            <a:r>
              <a:rPr lang="zh-Hans" altLang="en-US"/>
              <a:t>第三级</a:t>
            </a:r>
          </a:p>
          <a:p>
            <a:pPr lvl="3"/>
            <a:r>
              <a:rPr lang="zh-Hans" altLang="en-US"/>
              <a:t>第四级</a:t>
            </a:r>
          </a:p>
          <a:p>
            <a:pPr lvl="4"/>
            <a:r>
              <a:rPr lang="zh-Hans" altLang="en-US"/>
              <a:t>第五级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71149-C6B6-DA41-AB69-4C8E97C93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032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Hans" altLang="en-US"/>
              <a:t>单击此处编辑母版文本样式</a:t>
            </a:r>
          </a:p>
          <a:p>
            <a:pPr lvl="1"/>
            <a:r>
              <a:rPr lang="zh-Hans" altLang="en-US"/>
              <a:t>第二级</a:t>
            </a:r>
          </a:p>
          <a:p>
            <a:pPr lvl="2"/>
            <a:r>
              <a:rPr lang="zh-Hans" altLang="en-US"/>
              <a:t>第三级</a:t>
            </a:r>
          </a:p>
          <a:p>
            <a:pPr lvl="3"/>
            <a:r>
              <a:rPr lang="zh-Hans" altLang="en-US"/>
              <a:t>第四级</a:t>
            </a:r>
          </a:p>
          <a:p>
            <a:pPr lvl="4"/>
            <a:r>
              <a:rPr lang="zh-Hans" altLang="en-US"/>
              <a:t>第五级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542C-AEB8-BA46-B512-07A2C30EF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59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zh-Hans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965D2-9F26-544F-B0BB-22EBCFEF5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11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Hans" altLang="en-US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Hans" altLang="en-US">
                <a:sym typeface="Open Sans Light" charset="0"/>
              </a:rPr>
              <a:t>单击此处编辑母版文本样式</a:t>
            </a:r>
          </a:p>
          <a:p>
            <a:pPr lvl="1"/>
            <a:r>
              <a:rPr lang="zh-Hans" altLang="en-US">
                <a:sym typeface="Open Sans Light" charset="0"/>
              </a:rPr>
              <a:t>第二级</a:t>
            </a:r>
          </a:p>
          <a:p>
            <a:pPr lvl="2"/>
            <a:r>
              <a:rPr lang="zh-Hans" altLang="en-US">
                <a:sym typeface="Open Sans Light" charset="0"/>
              </a:rPr>
              <a:t>第三级</a:t>
            </a:r>
          </a:p>
          <a:p>
            <a:pPr lvl="3"/>
            <a:r>
              <a:rPr lang="zh-Hans" altLang="en-US">
                <a:sym typeface="Open Sans Light" charset="0"/>
              </a:rPr>
              <a:t>第四级</a:t>
            </a:r>
          </a:p>
          <a:p>
            <a:pPr lvl="4"/>
            <a:r>
              <a:rPr lang="zh-Hans" altLang="en-US">
                <a:sym typeface="Open Sans Light" charset="0"/>
              </a:rPr>
              <a:t>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22DD661-AB68-054B-90D3-A6202D4B4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64" r:id="rId7"/>
    <p:sldLayoutId id="2147484165" r:id="rId8"/>
    <p:sldLayoutId id="2147484179" r:id="rId9"/>
    <p:sldLayoutId id="2147484166" r:id="rId10"/>
    <p:sldLayoutId id="2147484180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tx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C4D8162-F20D-264B-9B22-634840B07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67" r:id="rId7"/>
    <p:sldLayoutId id="2147484168" r:id="rId8"/>
    <p:sldLayoutId id="2147484187" r:id="rId9"/>
    <p:sldLayoutId id="2147484169" r:id="rId10"/>
    <p:sldLayoutId id="2147484188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7A190D75-D3FD-2A44-9981-88C47E18B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70" r:id="rId7"/>
    <p:sldLayoutId id="2147484171" r:id="rId8"/>
    <p:sldLayoutId id="2147484195" r:id="rId9"/>
    <p:sldLayoutId id="2147484172" r:id="rId10"/>
    <p:sldLayoutId id="2147484196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00AA5B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xingyukun/archive/2007/10/20/931331.html" TargetMode="External"/><Relationship Id="rId2" Type="http://schemas.openxmlformats.org/officeDocument/2006/relationships/hyperlink" Target="http://www.martinfowler.com/articles/injection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9600" cap="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 &amp; Decoupling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4295168" y="2673404"/>
            <a:ext cx="4427174" cy="75713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Unit Testing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9113"/>
            <a:ext cx="5405265" cy="2886439"/>
          </a:xfrm>
          <a:prstGeom prst="rect">
            <a:avLst/>
          </a:prstGeom>
        </p:spPr>
      </p:pic>
      <p:pic>
        <p:nvPicPr>
          <p:cNvPr id="24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78" y="2644552"/>
            <a:ext cx="6648425" cy="47617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spc="-2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 Interface</a:t>
            </a:r>
            <a:endParaRPr lang="zh-Hans" altLang="en-US" spc="-2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483973" y="2520820"/>
            <a:ext cx="3809022" cy="931512"/>
            <a:chOff x="1483973" y="4444752"/>
            <a:chExt cx="3809022" cy="931512"/>
          </a:xfrm>
        </p:grpSpPr>
        <p:sp>
          <p:nvSpPr>
            <p:cNvPr id="19" name="Rectangle 18"/>
            <p:cNvSpPr/>
            <p:nvPr/>
          </p:nvSpPr>
          <p:spPr>
            <a:xfrm>
              <a:off x="2509861" y="4444752"/>
              <a:ext cx="2783134" cy="5909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Non-</a:t>
              </a:r>
              <a:r>
                <a:rPr lang="en-US" sz="3600" dirty="0" err="1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Virutal</a:t>
              </a:r>
              <a:endPara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483973" y="5376264"/>
              <a:ext cx="2644621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8374608" y="5342098"/>
            <a:ext cx="3682418" cy="5909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Virutal</a:t>
            </a:r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Function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7222480" y="6206194"/>
            <a:ext cx="3960440" cy="0"/>
          </a:xfrm>
          <a:prstGeom prst="line">
            <a:avLst/>
          </a:prstGeom>
          <a:ln>
            <a:solidFill>
              <a:srgbClr val="FF0000"/>
            </a:solidFill>
          </a:ln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1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2" y="5180733"/>
            <a:ext cx="5182659" cy="3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MOCK Interface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599636"/>
            <a:ext cx="6014720" cy="4307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68" y="1497225"/>
            <a:ext cx="4930987" cy="4226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534" y="6030280"/>
            <a:ext cx="7721600" cy="37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23" y="2518465"/>
            <a:ext cx="4930987" cy="42265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 Wrapper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65109" y="1563588"/>
            <a:ext cx="6566785" cy="6897610"/>
            <a:chOff x="4545779" y="1099398"/>
            <a:chExt cx="4617271" cy="484988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2405"/>
              <a:ext cx="4591050" cy="1666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5779" y="1099398"/>
              <a:ext cx="4610100" cy="288607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84" y="5661292"/>
            <a:ext cx="5418667" cy="2167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51" y="2094166"/>
            <a:ext cx="4343964" cy="30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4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Wrap Static Function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61" y="2212504"/>
            <a:ext cx="6190827" cy="23029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1" y="5082949"/>
            <a:ext cx="5946987" cy="2140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27" y="1469951"/>
            <a:ext cx="5553673" cy="1585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87" y="3224152"/>
            <a:ext cx="5420124" cy="2808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127" y="6188922"/>
            <a:ext cx="4664664" cy="34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0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spcBef>
                <a:spcPts val="1200"/>
              </a:spcBef>
              <a:buClr>
                <a:schemeClr val="tx2"/>
              </a:buClr>
            </a:pPr>
            <a:endParaRPr lang="zh-Hans" alt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重构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代码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, </a:t>
            </a:r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将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SearchEngine </a:t>
            </a:r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通过构造函数注入到Librarian中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Mock SearchEngine::Search, 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完善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Librarian::recommend()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单元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测试</a:t>
            </a: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使用真实的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SearchEngine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和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RecommendEngine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编写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Librarian::recommend()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的集成测试</a:t>
            </a: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14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748331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Inversion of Control Containers and the Dependency Injection pattern</a:t>
            </a:r>
          </a:p>
          <a:p>
            <a:pPr marL="508000" lvl="1" indent="0" latinLnBrk="1"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http://www.martinfowler.com/articles/injection.html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1" indent="0" latinLnBrk="1">
              <a:buNone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Han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深度理解依赖注入</a:t>
            </a:r>
            <a:endParaRPr lang="en-US" altLang="zh-Han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1" indent="0" latinLnBrk="1"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http://www.cnblogs.com/xingyukun/archive/2007/10/20/931331.html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1">
              <a:buNone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E6BA1-A7B4-7B4F-846F-93E3CD6980E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15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  <p:sp>
        <p:nvSpPr>
          <p:cNvPr id="60418" name="Content Placeholder 1"/>
          <p:cNvSpPr>
            <a:spLocks noGrp="1"/>
          </p:cNvSpPr>
          <p:nvPr>
            <p:ph idx="1"/>
          </p:nvPr>
        </p:nvSpPr>
        <p:spPr>
          <a:xfrm>
            <a:off x="2616200" y="3284538"/>
            <a:ext cx="7772400" cy="252992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For questions or suggestions:</a:t>
            </a:r>
          </a:p>
          <a:p>
            <a:pPr>
              <a:spcBef>
                <a:spcPct val="0"/>
              </a:spcBef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Wu Kun</a:t>
            </a:r>
          </a:p>
          <a:p>
            <a:pPr>
              <a:spcBef>
                <a:spcPct val="0"/>
              </a:spcBef>
            </a:pP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kunwu@thoughtworks.com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为了更好的服务读者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图书馆引进了图书查询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(SearchEngine)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和推荐系统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(RecommendEngine):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管理员会使用查询和推荐系统根据读者提供的关键字推荐一本书</a:t>
            </a: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查询系统会查询并返回所有包含指定关键字的书籍</a:t>
            </a: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推荐系统会选择并返回查询结果中最流行的一本书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从原始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Repo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上更新代码</a:t>
            </a: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 remote add source http://github/DT.git</a:t>
            </a:r>
            <a:r>
              <a:rPr lang="en-US" altLang="zh-Han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</a:t>
            </a:r>
            <a:endParaRPr lang="en-US" altLang="zh-Hans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altLang="zh-Hans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</a:t>
            </a:r>
            <a:r>
              <a:rPr lang="en-US" altLang="zh-Han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pull source master</a:t>
            </a: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altLang="zh-Hans" sz="2800" dirty="0"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</a:endParaRPr>
          </a:p>
          <a:p>
            <a:pPr marL="520700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打开工程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03-Decoupling.sln,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编译并运行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0750" lvl="1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阅读代码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了解查询系统和推荐系统原理及管理员对查询推荐系统的使用方式</a:t>
            </a:r>
          </a:p>
          <a:p>
            <a:pPr marL="920750" lvl="1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修改推荐系统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(RecommendEngine)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的推荐算法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选择最便宜的书进行推荐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(TDD)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Testable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74A22-F644-8D40-AF6E-ACD99327719B}" type="slidenum"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spc="-2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9E053-A9C9-5E43-89F1-83E618EAF168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5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61840" y="2274546"/>
            <a:ext cx="4375430" cy="5928407"/>
            <a:chOff x="381000" y="1765933"/>
            <a:chExt cx="4375430" cy="59284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765933"/>
              <a:ext cx="4375430" cy="165464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63" y="4444752"/>
              <a:ext cx="4170731" cy="32495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96" y="2762631"/>
            <a:ext cx="4348099" cy="495223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49262" y="6677000"/>
            <a:ext cx="4644769" cy="1135799"/>
            <a:chOff x="2149262" y="6677000"/>
            <a:chExt cx="4644769" cy="1135799"/>
          </a:xfrm>
        </p:grpSpPr>
        <p:sp>
          <p:nvSpPr>
            <p:cNvPr id="19" name="Rectangle 18"/>
            <p:cNvSpPr/>
            <p:nvPr/>
          </p:nvSpPr>
          <p:spPr>
            <a:xfrm>
              <a:off x="3219013" y="6677000"/>
              <a:ext cx="3575018" cy="7017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Dependency</a:t>
              </a: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2149262" y="7812799"/>
              <a:ext cx="2552938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168" name="Group 7167"/>
          <p:cNvGrpSpPr/>
          <p:nvPr/>
        </p:nvGrpSpPr>
        <p:grpSpPr>
          <a:xfrm>
            <a:off x="8871972" y="2834716"/>
            <a:ext cx="3355301" cy="1570686"/>
            <a:chOff x="8871972" y="2834716"/>
            <a:chExt cx="3355301" cy="1570686"/>
          </a:xfrm>
        </p:grpSpPr>
        <p:sp>
          <p:nvSpPr>
            <p:cNvPr id="21" name="Rectangle 20"/>
            <p:cNvSpPr/>
            <p:nvPr/>
          </p:nvSpPr>
          <p:spPr>
            <a:xfrm>
              <a:off x="9707031" y="2834716"/>
              <a:ext cx="2520242" cy="7017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Injection</a:t>
              </a: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>
              <a:off x="8871972" y="4405402"/>
              <a:ext cx="2592288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Advantages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decreases coupling between a class and its dependency.</a:t>
            </a:r>
          </a:p>
          <a:p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allows a client to remove all knowledge of a concrete implementation that it needs to use. </a:t>
            </a:r>
          </a:p>
          <a:p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can be used to externalize a system's configuration details into configuration files.</a:t>
            </a:r>
          </a:p>
          <a:p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allows concurrent or independent development.</a:t>
            </a:r>
          </a:p>
          <a:p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Easier to unit test in isolation using stubs or mock objects that simulate the dependent objects.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E6BA1-A7B4-7B4F-846F-93E3CD6980E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6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spcBef>
                <a:spcPts val="1200"/>
              </a:spcBef>
              <a:buClr>
                <a:schemeClr val="tx2"/>
              </a:buClr>
            </a:pPr>
            <a:endParaRPr lang="zh-Hans" alt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重构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代码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, </a:t>
            </a:r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将RecommendEngine通过构造函数注入到Librarian中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使用</a:t>
            </a:r>
            <a:r>
              <a:rPr lang="en-US" altLang="zh-Hans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RecommendEngineMock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完善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Librarian::recommend()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的测试</a:t>
            </a: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修改推荐算法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, 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选择书名最长的书籍进行推荐</a:t>
            </a: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思考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: 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能否对查询引擎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(SearchEngine)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进行依赖注入</a:t>
            </a:r>
          </a:p>
          <a:p>
            <a:pPr marL="0" indent="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7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Decoupling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 Oriented 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74A22-F644-8D40-AF6E-ACD99327719B}" type="slidenum"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8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4465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spc="-2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MOCK Object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/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A mock object implements the same </a:t>
            </a:r>
            <a:r>
              <a:rPr lang="en-US" altLang="zh-Han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interface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as a real object (so it can be used as one), but lets you specify at run time how it will be used and what it should do</a:t>
            </a:r>
          </a:p>
          <a:p>
            <a:pPr marL="0"/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9E053-A9C9-5E43-89F1-83E618EAF168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9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5856" y="3436640"/>
            <a:ext cx="9505056" cy="5834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18" y="7567761"/>
            <a:ext cx="723900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68" y="7641679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w-ppt-template">
  <a:themeElements>
    <a:clrScheme name="ThoughtWorks Final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tw-ppt-template</Template>
  <TotalTime>652</TotalTime>
  <Pages>0</Pages>
  <Words>437</Words>
  <Characters>0</Characters>
  <Application>Microsoft Office PowerPoint</Application>
  <PresentationFormat>自定义</PresentationFormat>
  <Lines>0</Lines>
  <Paragraphs>91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Lucida Grande</vt:lpstr>
      <vt:lpstr>ＭＳ Ｐゴシック</vt:lpstr>
      <vt:lpstr>Open Sans</vt:lpstr>
      <vt:lpstr>Open Sans Extrabold</vt:lpstr>
      <vt:lpstr>Open Sans Extrabold Italic</vt:lpstr>
      <vt:lpstr>Open Sans Italic</vt:lpstr>
      <vt:lpstr>Open Sans Light</vt:lpstr>
      <vt:lpstr>ヒラギノ角ゴ ProN W3</vt:lpstr>
      <vt:lpstr>ヒラギノ角ゴ ProN W6</vt:lpstr>
      <vt:lpstr>Microsoft YaHei</vt:lpstr>
      <vt:lpstr>Microsoft YaHei</vt:lpstr>
      <vt:lpstr>Arial</vt:lpstr>
      <vt:lpstr>Calibri</vt:lpstr>
      <vt:lpstr>Wingdings</vt:lpstr>
      <vt:lpstr>tw-ppt-template</vt:lpstr>
      <vt:lpstr>2_TW - Black</vt:lpstr>
      <vt:lpstr>4_TW - Black</vt:lpstr>
      <vt:lpstr>DI &amp; Decoupling</vt:lpstr>
      <vt:lpstr>EXERCISE</vt:lpstr>
      <vt:lpstr>EXERCISE</vt:lpstr>
      <vt:lpstr>Dependency Injection</vt:lpstr>
      <vt:lpstr>Dependency Injection</vt:lpstr>
      <vt:lpstr>Advantages</vt:lpstr>
      <vt:lpstr>EXERCISE</vt:lpstr>
      <vt:lpstr>Decoupling</vt:lpstr>
      <vt:lpstr>MOCK Object</vt:lpstr>
      <vt:lpstr>Extract Interface</vt:lpstr>
      <vt:lpstr>MOCK Interface</vt:lpstr>
      <vt:lpstr>Interface Wrapper</vt:lpstr>
      <vt:lpstr>Wrap Static Function</vt:lpstr>
      <vt:lpstr>EXERCISE</vt:lpstr>
      <vt:lpstr>Reference</vt:lpstr>
      <vt:lpstr>THANK YOU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BIG title</dc:title>
  <dc:creator>Administrator</dc:creator>
  <cp:lastModifiedBy>Coney</cp:lastModifiedBy>
  <cp:revision>136</cp:revision>
  <dcterms:created xsi:type="dcterms:W3CDTF">2015-01-20T01:00:40Z</dcterms:created>
  <dcterms:modified xsi:type="dcterms:W3CDTF">2016-08-07T15:12:18Z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flag">
    <vt:lpwstr>1428573013</vt:lpwstr>
  </property>
</Properties>
</file>